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9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  <p:sldMasterId id="2147483684" r:id="rId7"/>
    <p:sldMasterId id="2147483708" r:id="rId8"/>
    <p:sldMasterId id="2147483720" r:id="rId9"/>
    <p:sldMasterId id="2147483732" r:id="rId10"/>
    <p:sldMasterId id="2147483696" r:id="rId11"/>
    <p:sldMasterId id="2147483744" r:id="rId12"/>
  </p:sldMasterIdLst>
  <p:sldIdLst>
    <p:sldId id="261" r:id="rId1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61AC"/>
    <a:srgbClr val="00AEEF"/>
    <a:srgbClr val="8CC63F"/>
    <a:srgbClr val="EBE729"/>
    <a:srgbClr val="E31937"/>
    <a:srgbClr val="F89828"/>
    <a:srgbClr val="EC008C"/>
    <a:srgbClr val="003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96"/>
    <p:restoredTop sz="94626"/>
  </p:normalViewPr>
  <p:slideViewPr>
    <p:cSldViewPr>
      <p:cViewPr varScale="1">
        <p:scale>
          <a:sx n="115" d="100"/>
          <a:sy n="115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White" userId="c44f1b9f-41ad-4a93-a274-9f0b2453de98" providerId="ADAL" clId="{46C859DF-C905-480A-84CC-440F139499D6}"/>
    <pc:docChg chg="modSld">
      <pc:chgData name="Claire White" userId="c44f1b9f-41ad-4a93-a274-9f0b2453de98" providerId="ADAL" clId="{46C859DF-C905-480A-84CC-440F139499D6}" dt="2025-10-06T09:24:44.901" v="22" actId="14100"/>
      <pc:docMkLst>
        <pc:docMk/>
      </pc:docMkLst>
      <pc:sldChg chg="modSp mod">
        <pc:chgData name="Claire White" userId="c44f1b9f-41ad-4a93-a274-9f0b2453de98" providerId="ADAL" clId="{46C859DF-C905-480A-84CC-440F139499D6}" dt="2025-10-06T09:24:44.901" v="22" actId="14100"/>
        <pc:sldMkLst>
          <pc:docMk/>
          <pc:sldMk cId="0" sldId="261"/>
        </pc:sldMkLst>
        <pc:spChg chg="mod">
          <ac:chgData name="Claire White" userId="c44f1b9f-41ad-4a93-a274-9f0b2453de98" providerId="ADAL" clId="{46C859DF-C905-480A-84CC-440F139499D6}" dt="2025-10-06T09:24:10.476" v="14" actId="122"/>
          <ac:spMkLst>
            <pc:docMk/>
            <pc:sldMk cId="0" sldId="261"/>
            <ac:spMk id="5" creationId="{77E571B9-50F6-DBA8-9088-36D69D9B632F}"/>
          </ac:spMkLst>
        </pc:spChg>
        <pc:spChg chg="mod">
          <ac:chgData name="Claire White" userId="c44f1b9f-41ad-4a93-a274-9f0b2453de98" providerId="ADAL" clId="{46C859DF-C905-480A-84CC-440F139499D6}" dt="2025-10-06T09:24:06.058" v="13" actId="20577"/>
          <ac:spMkLst>
            <pc:docMk/>
            <pc:sldMk cId="0" sldId="261"/>
            <ac:spMk id="34" creationId="{00000000-0000-0000-0000-000000000000}"/>
          </ac:spMkLst>
        </pc:spChg>
        <pc:spChg chg="mod">
          <ac:chgData name="Claire White" userId="c44f1b9f-41ad-4a93-a274-9f0b2453de98" providerId="ADAL" clId="{46C859DF-C905-480A-84CC-440F139499D6}" dt="2025-10-06T09:23:56.074" v="5" actId="20577"/>
          <ac:spMkLst>
            <pc:docMk/>
            <pc:sldMk cId="0" sldId="261"/>
            <ac:spMk id="37" creationId="{00000000-0000-0000-0000-000000000000}"/>
          </ac:spMkLst>
        </pc:spChg>
        <pc:spChg chg="mod">
          <ac:chgData name="Claire White" userId="c44f1b9f-41ad-4a93-a274-9f0b2453de98" providerId="ADAL" clId="{46C859DF-C905-480A-84CC-440F139499D6}" dt="2025-10-06T09:24:44.901" v="22" actId="14100"/>
          <ac:spMkLst>
            <pc:docMk/>
            <pc:sldMk cId="0" sldId="261"/>
            <ac:spMk id="43" creationId="{00000000-0000-0000-0000-000000000000}"/>
          </ac:spMkLst>
        </pc:spChg>
        <pc:spChg chg="mod">
          <ac:chgData name="Claire White" userId="c44f1b9f-41ad-4a93-a274-9f0b2453de98" providerId="ADAL" clId="{46C859DF-C905-480A-84CC-440F139499D6}" dt="2025-10-06T09:24:15.281" v="18" actId="20577"/>
          <ac:spMkLst>
            <pc:docMk/>
            <pc:sldMk cId="0" sldId="261"/>
            <ac:spMk id="51" creationId="{00000000-0000-0000-0000-000000000000}"/>
          </ac:spMkLst>
        </pc:spChg>
        <pc:cxnChg chg="mod">
          <ac:chgData name="Claire White" userId="c44f1b9f-41ad-4a93-a274-9f0b2453de98" providerId="ADAL" clId="{46C859DF-C905-480A-84CC-440F139499D6}" dt="2025-10-06T09:24:21.555" v="19" actId="14100"/>
          <ac:cxnSpMkLst>
            <pc:docMk/>
            <pc:sldMk cId="0" sldId="261"/>
            <ac:cxnSpMk id="18" creationId="{15B0413D-4BE4-D7D9-0F80-2266DA81501E}"/>
          </ac:cxnSpMkLst>
        </pc:cxnChg>
        <pc:cxnChg chg="mod">
          <ac:chgData name="Claire White" userId="c44f1b9f-41ad-4a93-a274-9f0b2453de98" providerId="ADAL" clId="{46C859DF-C905-480A-84CC-440F139499D6}" dt="2025-10-06T09:24:26.949" v="20" actId="14100"/>
          <ac:cxnSpMkLst>
            <pc:docMk/>
            <pc:sldMk cId="0" sldId="261"/>
            <ac:cxnSpMk id="19" creationId="{E11C0367-A111-66A5-5F1A-7E0345C86F7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852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40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74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741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852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6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452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56992"/>
            <a:ext cx="7772400" cy="216024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2213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292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843EB9D-DE8E-5B4F-B152-00390DA0F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940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40DB9AD-DBFE-864D-ADA9-18B1C8999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609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112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440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27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52737"/>
            <a:ext cx="5111750" cy="453650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94321"/>
            <a:ext cx="3008313" cy="3394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25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3096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3136"/>
            <a:ext cx="5486400" cy="36004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004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576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2828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2B79A0-AC8B-EC45-933B-B72C4E111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958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4642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852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7793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43AC9CE3-AC9E-DA4E-A028-04E755003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44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56992"/>
            <a:ext cx="7772400" cy="216024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2213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129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9D547BF5-62A4-6B4D-A54A-5EAA23D7D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4261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15F819E4-A2BC-6349-A398-68A1017C1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20367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20C51D3F-ABC7-264A-A397-F5FC902A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0648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32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56992"/>
            <a:ext cx="7772400" cy="2160240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2213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6130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27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52737"/>
            <a:ext cx="5111750" cy="453650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94321"/>
            <a:ext cx="3008313" cy="3394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8504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3136"/>
            <a:ext cx="5486400" cy="36004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004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576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7933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7424BA8-E499-E844-B6B1-5C6A0C357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2241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5295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852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866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D419508-A173-9D46-9CD2-C5ECB157B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53148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56992"/>
            <a:ext cx="7772400" cy="216024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2213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7095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CE9FF6A0-6228-324B-840E-2820A5B8A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454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48EFAB1B-4E0B-0548-B432-C48A2A0CB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2450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717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8769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2592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27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52737"/>
            <a:ext cx="5111750" cy="453650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94321"/>
            <a:ext cx="3008313" cy="3394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0255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3136"/>
            <a:ext cx="5486400" cy="36004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004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576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4036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3DBFCBFC-4D57-BC48-BE4B-1B1915EC4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1697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341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852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8852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130622"/>
            <a:ext cx="6347048" cy="6340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74138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56992"/>
            <a:ext cx="7772400" cy="216024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2213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9693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BCAAE72-D2C9-9842-BD78-156687FFC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4723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223B14-1318-0148-A566-C1188B1B5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17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1116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8F63CA9D-8328-F14D-B9D9-98F0E6D2A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78659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9019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27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52737"/>
            <a:ext cx="5111750" cy="453650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94321"/>
            <a:ext cx="3008313" cy="3394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24205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3136"/>
            <a:ext cx="5486400" cy="36004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004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576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9089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9A2DB7C-6579-E342-88D6-8C38618E0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75579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6960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852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1905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0FFB2F-C7E7-3146-BE77-B60A9C23E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04564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56992"/>
            <a:ext cx="7772400" cy="216024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2213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7958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06037518-70D6-EA48-9F54-EE7E2358E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0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25547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E115BB4-6B0E-2A4D-BDEB-0FAA980D8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116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1BEB1937-35D7-9243-B8AE-E57832681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53331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82012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27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52737"/>
            <a:ext cx="5111750" cy="453650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94321"/>
            <a:ext cx="3008313" cy="3394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71263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3136"/>
            <a:ext cx="5486400" cy="36004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004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576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37997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5CEBCA2A-72EA-C64A-AB81-AAE35B630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5532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83425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852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73742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DD0DF87-7525-7F48-8C09-5914CB62F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456289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56992"/>
            <a:ext cx="7772400" cy="216024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2213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0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86001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87F0AD9A-D6AB-F947-9DA3-90283F8B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46531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9BD23A9D-77F7-8F4C-8EF1-ECA88FAAA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07241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30D6F584-40F9-BE4D-A8E9-ED82E3FDE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432135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1913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27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52737"/>
            <a:ext cx="5111750" cy="453650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94321"/>
            <a:ext cx="3008313" cy="3394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89180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3136"/>
            <a:ext cx="5486400" cy="36004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004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576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52945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7156DE6-388B-6D48-8FE3-DE904A8B1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02840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170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852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39086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74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271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52737"/>
            <a:ext cx="5111750" cy="453650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94321"/>
            <a:ext cx="3008313" cy="3394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61871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56992"/>
            <a:ext cx="7772400" cy="2160240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24744"/>
            <a:ext cx="7772400" cy="221397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8631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55135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2459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08424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20607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2271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52737"/>
            <a:ext cx="5111750" cy="453650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94321"/>
            <a:ext cx="3008313" cy="33949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6752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3136"/>
            <a:ext cx="5486400" cy="36004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004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576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7270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07232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46647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613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3136"/>
            <a:ext cx="5486400" cy="36004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52735"/>
            <a:ext cx="5486400" cy="36004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576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42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906197"/>
          </a:xfrm>
          <a:prstGeom prst="rect">
            <a:avLst/>
          </a:prstGeom>
          <a:solidFill>
            <a:srgbClr val="003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453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691658"/>
            <a:ext cx="2895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8575">
            <a:solidFill>
              <a:srgbClr val="003E7E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309320"/>
            <a:ext cx="1440160" cy="469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7" y="6381328"/>
            <a:ext cx="1512167" cy="3356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65123" y="169609"/>
            <a:ext cx="1621677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25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906197"/>
          </a:xfrm>
          <a:prstGeom prst="rect">
            <a:avLst/>
          </a:prstGeom>
          <a:solidFill>
            <a:srgbClr val="EC0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453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691658"/>
            <a:ext cx="2895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8575">
            <a:solidFill>
              <a:srgbClr val="EC008C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309320"/>
            <a:ext cx="1440160" cy="469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7" y="6381328"/>
            <a:ext cx="1512167" cy="335695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37A33962-31B9-184C-BD8B-ADFA5BB80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68803" y="169609"/>
            <a:ext cx="1621677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570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906197"/>
          </a:xfrm>
          <a:prstGeom prst="rect">
            <a:avLst/>
          </a:prstGeom>
          <a:solidFill>
            <a:srgbClr val="F89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453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691658"/>
            <a:ext cx="2895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8575">
            <a:solidFill>
              <a:srgbClr val="F89828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309320"/>
            <a:ext cx="1440160" cy="469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7" y="6381328"/>
            <a:ext cx="1512167" cy="335695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64394F4-DFE7-754E-ADBF-0FE58C818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65123" y="169609"/>
            <a:ext cx="1621677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9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906197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453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691658"/>
            <a:ext cx="2895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8575">
            <a:solidFill>
              <a:srgbClr val="E31937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309320"/>
            <a:ext cx="1440160" cy="469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7" y="6381328"/>
            <a:ext cx="1512167" cy="335695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B9DC2AC7-4D28-DA40-8AC6-A10F788F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65123" y="161723"/>
            <a:ext cx="1621677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906197"/>
          </a:xfrm>
          <a:prstGeom prst="rect">
            <a:avLst/>
          </a:prstGeom>
          <a:solidFill>
            <a:srgbClr val="8C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453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691658"/>
            <a:ext cx="2895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8575">
            <a:solidFill>
              <a:srgbClr val="8CC63F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309320"/>
            <a:ext cx="1440160" cy="469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7" y="6381328"/>
            <a:ext cx="1512167" cy="335695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04292A9C-DC1B-AF43-A10A-6B40029D3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65123" y="169609"/>
            <a:ext cx="1621677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51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906197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453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691658"/>
            <a:ext cx="2895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8575">
            <a:solidFill>
              <a:srgbClr val="00AEEF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309320"/>
            <a:ext cx="1440160" cy="469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7" y="6381328"/>
            <a:ext cx="1512167" cy="335695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BE739F6E-8D2B-9345-B065-FF86CA75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65123" y="169609"/>
            <a:ext cx="1621677" cy="566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62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906197"/>
          </a:xfrm>
          <a:prstGeom prst="rect">
            <a:avLst/>
          </a:prstGeom>
          <a:solidFill>
            <a:srgbClr val="5261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453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691658"/>
            <a:ext cx="2895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8575">
            <a:solidFill>
              <a:srgbClr val="5261AC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309320"/>
            <a:ext cx="1440160" cy="469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7" y="6381328"/>
            <a:ext cx="1512167" cy="335695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248DFBBD-80D4-9746-B9EB-AE4EEC06F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066055" y="197443"/>
            <a:ext cx="1620745" cy="56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37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906197"/>
          </a:xfrm>
          <a:prstGeom prst="rect">
            <a:avLst/>
          </a:prstGeom>
          <a:solidFill>
            <a:srgbClr val="EBE7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30622"/>
            <a:ext cx="63470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229600" cy="4536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691658"/>
            <a:ext cx="2895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691658"/>
            <a:ext cx="213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37312"/>
            <a:ext cx="9144000" cy="0"/>
          </a:xfrm>
          <a:prstGeom prst="line">
            <a:avLst/>
          </a:prstGeom>
          <a:ln w="28575">
            <a:solidFill>
              <a:srgbClr val="EBE729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309320"/>
            <a:ext cx="1440160" cy="469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7" y="6381328"/>
            <a:ext cx="1512167" cy="33569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154256" y="188640"/>
            <a:ext cx="1532544" cy="53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775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C091A471-E658-364A-91A6-89B1DDE28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3514D-9423-474A-9F2C-8F5A90B37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72D7EF8-2E7B-6546-B104-464F791C8B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438D0-A28F-C442-A6F2-942F4930B31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90BC487-91A2-374D-B254-A1082ADD2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1D9233F-4730-AB4D-BDF0-DC6C68EA86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532E6-B991-9F43-B380-07AC97AFE3F4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24A75E-D9E2-D240-8CD2-513E9BE8D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9147600" cy="514976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4390D60-2BB2-2E4E-B8E8-36B01B0A020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927690"/>
            <a:ext cx="1247226" cy="171733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FE11AD4-BB94-0B4B-9B97-F0F7FDFAFB0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916832"/>
            <a:ext cx="1065370" cy="172819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08705DB-A65C-1543-A087-9D51D189B5C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06881"/>
            <a:ext cx="2463800" cy="15113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BB86C5E-EDE6-CF4A-A0CE-A2F052CE9C10}"/>
              </a:ext>
            </a:extLst>
          </p:cNvPr>
          <p:cNvSpPr/>
          <p:nvPr userDrawn="1"/>
        </p:nvSpPr>
        <p:spPr>
          <a:xfrm>
            <a:off x="0" y="3579359"/>
            <a:ext cx="9144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Uni-of-the-year.png">
            <a:extLst>
              <a:ext uri="{FF2B5EF4-FFF2-40B4-BE49-F238E27FC236}">
                <a16:creationId xmlns:a16="http://schemas.microsoft.com/office/drawing/2014/main" id="{776444D7-42B1-AF44-954A-89367773500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4509120"/>
            <a:ext cx="1864166" cy="122413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5EAF08D-62EA-C04D-A4BA-CA0613D9D2F1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792" y="2258765"/>
            <a:ext cx="1840264" cy="9542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14B85B6-E86D-C74F-8549-7429102843E9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532672"/>
            <a:ext cx="1807441" cy="112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74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University of Huddersfield: </a:t>
            </a:r>
            <a:br>
              <a:rPr lang="en-US" sz="2800" dirty="0"/>
            </a:br>
            <a:r>
              <a:rPr lang="en-US" sz="2800" dirty="0"/>
              <a:t>Senior Leadership Structure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0" y="5877272"/>
            <a:ext cx="971600" cy="14401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62672" y="3650930"/>
            <a:ext cx="15439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Arts &amp; Humanities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41869" y="4942023"/>
            <a:ext cx="1403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GB" sz="1000" dirty="0"/>
              <a:t>Human &amp; Health Sciences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340676" y="1801986"/>
            <a:ext cx="1229258" cy="6480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3053500" y="2318580"/>
            <a:ext cx="1440160" cy="70601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000" dirty="0"/>
              <a:t>Pro Vice-Chancellor (Research &amp; Innovation)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4739324" y="2318580"/>
            <a:ext cx="1368152" cy="70870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000" dirty="0"/>
              <a:t>Pro Vice-Chancellor (Teaching &amp; Learning)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7866319" y="2332420"/>
            <a:ext cx="864096" cy="3254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Deans </a:t>
            </a:r>
          </a:p>
        </p:txBody>
      </p:sp>
      <p:sp>
        <p:nvSpPr>
          <p:cNvPr id="37" name="Rounded Rectangle 36"/>
          <p:cNvSpPr/>
          <p:nvPr/>
        </p:nvSpPr>
        <p:spPr bwMode="auto">
          <a:xfrm>
            <a:off x="379241" y="3214440"/>
            <a:ext cx="1141652" cy="43204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/>
              <a:t>Estates &amp; Facilities</a:t>
            </a:r>
            <a:endParaRPr kumimoji="0" lang="en-GB" sz="1000" b="0" i="0" u="none" strike="noStrike" cap="none" normalizeH="0" baseline="0" dirty="0">
              <a:solidFill>
                <a:schemeClr val="tx1"/>
              </a:solidFill>
              <a:effectLst/>
            </a:endParaRPr>
          </a:p>
        </p:txBody>
      </p:sp>
      <p:sp>
        <p:nvSpPr>
          <p:cNvPr id="38" name="Rounded Rectangle 37"/>
          <p:cNvSpPr/>
          <p:nvPr/>
        </p:nvSpPr>
        <p:spPr bwMode="auto">
          <a:xfrm>
            <a:off x="394348" y="3811258"/>
            <a:ext cx="1126545" cy="33395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solidFill>
                  <a:schemeClr val="tx1"/>
                </a:solidFill>
                <a:effectLst/>
              </a:rPr>
              <a:t>Finance</a:t>
            </a:r>
          </a:p>
        </p:txBody>
      </p:sp>
      <p:sp>
        <p:nvSpPr>
          <p:cNvPr id="39" name="Rounded Rectangle 38"/>
          <p:cNvSpPr/>
          <p:nvPr/>
        </p:nvSpPr>
        <p:spPr bwMode="auto">
          <a:xfrm>
            <a:off x="389715" y="4289931"/>
            <a:ext cx="1141653" cy="40011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solidFill>
                  <a:schemeClr val="tx1"/>
                </a:solidFill>
                <a:effectLst/>
              </a:rPr>
              <a:t>Human Resources</a:t>
            </a:r>
          </a:p>
        </p:txBody>
      </p:sp>
      <p:sp>
        <p:nvSpPr>
          <p:cNvPr id="40" name="Rounded Rectangle 39"/>
          <p:cNvSpPr/>
          <p:nvPr/>
        </p:nvSpPr>
        <p:spPr bwMode="auto">
          <a:xfrm>
            <a:off x="368765" y="4833719"/>
            <a:ext cx="1152128" cy="69944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solidFill>
                  <a:schemeClr val="tx1"/>
                </a:solidFill>
                <a:effectLst/>
              </a:rPr>
              <a:t>Marketing, Communications &amp; Student Recruitment</a:t>
            </a:r>
          </a:p>
        </p:txBody>
      </p:sp>
      <p:sp>
        <p:nvSpPr>
          <p:cNvPr id="42" name="Rounded Rectangle 41"/>
          <p:cNvSpPr/>
          <p:nvPr/>
        </p:nvSpPr>
        <p:spPr bwMode="auto">
          <a:xfrm>
            <a:off x="379241" y="2650757"/>
            <a:ext cx="1141652" cy="43204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effectLst/>
              </a:rPr>
              <a:t>International Development</a:t>
            </a:r>
          </a:p>
        </p:txBody>
      </p:sp>
      <p:sp>
        <p:nvSpPr>
          <p:cNvPr id="43" name="Rounded Rectangle 42"/>
          <p:cNvSpPr/>
          <p:nvPr/>
        </p:nvSpPr>
        <p:spPr bwMode="auto">
          <a:xfrm>
            <a:off x="3135347" y="3255595"/>
            <a:ext cx="1276466" cy="432049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000" dirty="0"/>
              <a:t>Research &amp; Innovation</a:t>
            </a:r>
          </a:p>
        </p:txBody>
      </p:sp>
      <p:sp>
        <p:nvSpPr>
          <p:cNvPr id="44" name="Rounded Rectangle 43"/>
          <p:cNvSpPr/>
          <p:nvPr/>
        </p:nvSpPr>
        <p:spPr bwMode="auto">
          <a:xfrm>
            <a:off x="394348" y="5676846"/>
            <a:ext cx="1126545" cy="46486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GB" sz="1000" dirty="0"/>
              <a:t>Computing &amp; Library Services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effectLst/>
              <a:latin typeface="Arial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4839522" y="3247782"/>
            <a:ext cx="1195959" cy="36004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solidFill>
                  <a:schemeClr val="tx1"/>
                </a:solidFill>
                <a:effectLst/>
              </a:rPr>
              <a:t>Registry</a:t>
            </a:r>
          </a:p>
        </p:txBody>
      </p:sp>
      <p:sp>
        <p:nvSpPr>
          <p:cNvPr id="46" name="Rounded Rectangle 45"/>
          <p:cNvSpPr/>
          <p:nvPr/>
        </p:nvSpPr>
        <p:spPr bwMode="auto">
          <a:xfrm>
            <a:off x="4839522" y="3825797"/>
            <a:ext cx="1195959" cy="36004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solidFill>
                  <a:schemeClr val="tx1"/>
                </a:solidFill>
                <a:effectLst/>
              </a:rPr>
              <a:t>Student Services</a:t>
            </a:r>
          </a:p>
        </p:txBody>
      </p:sp>
      <p:sp>
        <p:nvSpPr>
          <p:cNvPr id="47" name="Rounded Rectangle 46"/>
          <p:cNvSpPr/>
          <p:nvPr/>
        </p:nvSpPr>
        <p:spPr bwMode="auto">
          <a:xfrm>
            <a:off x="6341108" y="2318581"/>
            <a:ext cx="1281878" cy="3848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000" dirty="0"/>
              <a:t>University Secretary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ounded Rectangle 47"/>
          <p:cNvSpPr/>
          <p:nvPr/>
        </p:nvSpPr>
        <p:spPr bwMode="auto">
          <a:xfrm>
            <a:off x="7670444" y="3279523"/>
            <a:ext cx="1375073" cy="25380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Rounded Rectangle 48"/>
          <p:cNvSpPr/>
          <p:nvPr/>
        </p:nvSpPr>
        <p:spPr bwMode="auto">
          <a:xfrm>
            <a:off x="7689020" y="3632757"/>
            <a:ext cx="1335035" cy="267704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7686852" y="3982837"/>
            <a:ext cx="1313684" cy="36004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Business, Education &amp; Law</a:t>
            </a:r>
          </a:p>
        </p:txBody>
      </p:sp>
      <p:sp>
        <p:nvSpPr>
          <p:cNvPr id="51" name="Rounded Rectangle 50"/>
          <p:cNvSpPr/>
          <p:nvPr/>
        </p:nvSpPr>
        <p:spPr bwMode="auto">
          <a:xfrm>
            <a:off x="7678082" y="4450172"/>
            <a:ext cx="1313684" cy="39272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Computing &amp; Engineering</a:t>
            </a:r>
          </a:p>
        </p:txBody>
      </p:sp>
      <p:sp>
        <p:nvSpPr>
          <p:cNvPr id="53" name="Rounded Rectangle 52"/>
          <p:cNvSpPr/>
          <p:nvPr/>
        </p:nvSpPr>
        <p:spPr bwMode="auto">
          <a:xfrm>
            <a:off x="7678082" y="4974433"/>
            <a:ext cx="1296144" cy="366903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Straight Connector 57"/>
          <p:cNvCxnSpPr>
            <a:cxnSpLocks/>
          </p:cNvCxnSpPr>
          <p:nvPr/>
        </p:nvCxnSpPr>
        <p:spPr bwMode="auto">
          <a:xfrm>
            <a:off x="4298023" y="2098402"/>
            <a:ext cx="982035" cy="8331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cxnSpLocks/>
            <a:stCxn id="47" idx="0"/>
          </p:cNvCxnSpPr>
          <p:nvPr/>
        </p:nvCxnSpPr>
        <p:spPr bwMode="auto">
          <a:xfrm flipH="1" flipV="1">
            <a:off x="6943314" y="1735102"/>
            <a:ext cx="38733" cy="583479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Rounded Rectangle 85"/>
          <p:cNvSpPr/>
          <p:nvPr/>
        </p:nvSpPr>
        <p:spPr bwMode="auto">
          <a:xfrm>
            <a:off x="7695622" y="5443792"/>
            <a:ext cx="1296144" cy="236011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610178" y="5433582"/>
            <a:ext cx="14036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Graduate School</a:t>
            </a:r>
          </a:p>
        </p:txBody>
      </p:sp>
      <p:cxnSp>
        <p:nvCxnSpPr>
          <p:cNvPr id="362503" name="Straight Connector 362502"/>
          <p:cNvCxnSpPr/>
          <p:nvPr/>
        </p:nvCxnSpPr>
        <p:spPr bwMode="auto">
          <a:xfrm>
            <a:off x="10980712" y="2796601"/>
            <a:ext cx="914400" cy="91440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7648984" y="3296234"/>
            <a:ext cx="13750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Applied Sciences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3181" y="192212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Deputy </a:t>
            </a:r>
          </a:p>
          <a:p>
            <a:pPr algn="ctr"/>
            <a:r>
              <a:rPr lang="en-GB" sz="1000" dirty="0"/>
              <a:t>Vice-Chancellor</a:t>
            </a:r>
          </a:p>
          <a:p>
            <a:pPr algn="ctr"/>
            <a:endParaRPr lang="en-GB" sz="800" dirty="0"/>
          </a:p>
        </p:txBody>
      </p:sp>
      <p:sp>
        <p:nvSpPr>
          <p:cNvPr id="71" name="Rounded Rectangle 31">
            <a:extLst>
              <a:ext uri="{FF2B5EF4-FFF2-40B4-BE49-F238E27FC236}">
                <a16:creationId xmlns:a16="http://schemas.microsoft.com/office/drawing/2014/main" id="{C5F5DFAA-47D7-4561-9090-429389FC66E4}"/>
              </a:ext>
            </a:extLst>
          </p:cNvPr>
          <p:cNvSpPr/>
          <p:nvPr/>
        </p:nvSpPr>
        <p:spPr bwMode="auto">
          <a:xfrm>
            <a:off x="3532259" y="1018143"/>
            <a:ext cx="1716159" cy="3991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Vice-Chancellor</a:t>
            </a:r>
          </a:p>
        </p:txBody>
      </p:sp>
      <p:sp>
        <p:nvSpPr>
          <p:cNvPr id="4" name="Rounded Rectangle 43">
            <a:extLst>
              <a:ext uri="{FF2B5EF4-FFF2-40B4-BE49-F238E27FC236}">
                <a16:creationId xmlns:a16="http://schemas.microsoft.com/office/drawing/2014/main" id="{63300422-D4AB-9E49-ACFF-6705B7F794DE}"/>
              </a:ext>
            </a:extLst>
          </p:cNvPr>
          <p:cNvSpPr/>
          <p:nvPr/>
        </p:nvSpPr>
        <p:spPr bwMode="auto">
          <a:xfrm>
            <a:off x="6378635" y="3266063"/>
            <a:ext cx="1202077" cy="29918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000" dirty="0"/>
              <a:t>Legal Office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effectLst/>
              <a:latin typeface="Arial" charset="0"/>
            </a:endParaRPr>
          </a:p>
        </p:txBody>
      </p:sp>
      <p:sp>
        <p:nvSpPr>
          <p:cNvPr id="5" name="Rounded Rectangle 43">
            <a:extLst>
              <a:ext uri="{FF2B5EF4-FFF2-40B4-BE49-F238E27FC236}">
                <a16:creationId xmlns:a16="http://schemas.microsoft.com/office/drawing/2014/main" id="{77E571B9-50F6-DBA8-9088-36D69D9B632F}"/>
              </a:ext>
            </a:extLst>
          </p:cNvPr>
          <p:cNvSpPr/>
          <p:nvPr/>
        </p:nvSpPr>
        <p:spPr bwMode="auto">
          <a:xfrm>
            <a:off x="6378635" y="4219921"/>
            <a:ext cx="1202077" cy="384867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000" dirty="0"/>
              <a:t>Office of Health &amp; Safety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effectLst/>
              <a:latin typeface="Arial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3EFF5E7-0751-5357-1BA2-FBE681398C69}"/>
              </a:ext>
            </a:extLst>
          </p:cNvPr>
          <p:cNvCxnSpPr>
            <a:cxnSpLocks/>
            <a:stCxn id="71" idx="2"/>
          </p:cNvCxnSpPr>
          <p:nvPr/>
        </p:nvCxnSpPr>
        <p:spPr>
          <a:xfrm>
            <a:off x="4390339" y="1417311"/>
            <a:ext cx="0" cy="6314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5B0413D-4BE4-D7D9-0F80-2266DA81501E}"/>
              </a:ext>
            </a:extLst>
          </p:cNvPr>
          <p:cNvCxnSpPr>
            <a:cxnSpLocks/>
          </p:cNvCxnSpPr>
          <p:nvPr/>
        </p:nvCxnSpPr>
        <p:spPr>
          <a:xfrm>
            <a:off x="3773580" y="2048745"/>
            <a:ext cx="45247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02B2631-9E88-9809-C189-BB7AEB6CF696}"/>
              </a:ext>
            </a:extLst>
          </p:cNvPr>
          <p:cNvCxnSpPr>
            <a:endCxn id="34" idx="0"/>
          </p:cNvCxnSpPr>
          <p:nvPr/>
        </p:nvCxnSpPr>
        <p:spPr>
          <a:xfrm>
            <a:off x="3773580" y="2048745"/>
            <a:ext cx="0" cy="269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9A60CE8-B5D8-E834-3863-A2520164F4FD}"/>
              </a:ext>
            </a:extLst>
          </p:cNvPr>
          <p:cNvCxnSpPr>
            <a:endCxn id="35" idx="0"/>
          </p:cNvCxnSpPr>
          <p:nvPr/>
        </p:nvCxnSpPr>
        <p:spPr>
          <a:xfrm>
            <a:off x="5423400" y="2048745"/>
            <a:ext cx="0" cy="269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85A51B1-5AFE-8CC1-47CA-8B9656121E3C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6982047" y="2048745"/>
            <a:ext cx="0" cy="269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502" name="Straight Connector 362501">
            <a:extLst>
              <a:ext uri="{FF2B5EF4-FFF2-40B4-BE49-F238E27FC236}">
                <a16:creationId xmlns:a16="http://schemas.microsoft.com/office/drawing/2014/main" id="{91578FE3-A3A7-4F1D-E1C6-CD2C708F5D3C}"/>
              </a:ext>
            </a:extLst>
          </p:cNvPr>
          <p:cNvCxnSpPr>
            <a:cxnSpLocks/>
            <a:endCxn id="36" idx="0"/>
          </p:cNvCxnSpPr>
          <p:nvPr/>
        </p:nvCxnSpPr>
        <p:spPr>
          <a:xfrm>
            <a:off x="8298367" y="2048745"/>
            <a:ext cx="0" cy="283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67318F-6555-5A05-F6C3-DE261017202D}"/>
              </a:ext>
            </a:extLst>
          </p:cNvPr>
          <p:cNvCxnSpPr>
            <a:cxnSpLocks/>
          </p:cNvCxnSpPr>
          <p:nvPr/>
        </p:nvCxnSpPr>
        <p:spPr>
          <a:xfrm flipH="1">
            <a:off x="955305" y="1628800"/>
            <a:ext cx="34350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11C0367-A111-66A5-5F1A-7E0345C86F7D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955305" y="1628800"/>
            <a:ext cx="0" cy="173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3">
            <a:extLst>
              <a:ext uri="{FF2B5EF4-FFF2-40B4-BE49-F238E27FC236}">
                <a16:creationId xmlns:a16="http://schemas.microsoft.com/office/drawing/2014/main" id="{2D12F93C-F360-799D-CB69-C6E38DFAC2EB}"/>
              </a:ext>
            </a:extLst>
          </p:cNvPr>
          <p:cNvSpPr/>
          <p:nvPr/>
        </p:nvSpPr>
        <p:spPr bwMode="auto">
          <a:xfrm>
            <a:off x="6371470" y="3742992"/>
            <a:ext cx="1202077" cy="29918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000" dirty="0"/>
              <a:t>Governance Office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ink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ange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Red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Green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Pale Blue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Purple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Yellow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Award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3D5B2B1ECDDB458EA3E03A04A18C97" ma:contentTypeVersion="15" ma:contentTypeDescription="Create a new document." ma:contentTypeScope="" ma:versionID="7497da1002c6f5fff767631e5223be7b">
  <xsd:schema xmlns:xsd="http://www.w3.org/2001/XMLSchema" xmlns:xs="http://www.w3.org/2001/XMLSchema" xmlns:p="http://schemas.microsoft.com/office/2006/metadata/properties" xmlns:ns2="1e4e44ee-7c76-49a0-a662-18eb5c47b9f4" xmlns:ns3="06b1404e-2a8e-4479-9fb7-6e764c417c8a" targetNamespace="http://schemas.microsoft.com/office/2006/metadata/properties" ma:root="true" ma:fieldsID="eb4ccbf77510c8d30d87609dd3438fe6" ns2:_="" ns3:_="">
    <xsd:import namespace="1e4e44ee-7c76-49a0-a662-18eb5c47b9f4"/>
    <xsd:import namespace="06b1404e-2a8e-4479-9fb7-6e764c417c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Preparingpaperpack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e44ee-7c76-49a0-a662-18eb5c47b9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3035b0a-854a-4967-9374-aa801ec28e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Preparingpaperpacks" ma:index="21" nillable="true" ma:displayName="Preparing paper packs" ma:format="Dropdown" ma:internalName="Preparingpaperpacks" ma:percentage="FALSE">
      <xsd:simpleType>
        <xsd:restriction base="dms:Number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b1404e-2a8e-4479-9fb7-6e764c417c8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7942430-93f6-4715-b305-7f372b1c4cfa}" ma:internalName="TaxCatchAll" ma:showField="CatchAllData" ma:web="06b1404e-2a8e-4479-9fb7-6e764c417c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b1404e-2a8e-4479-9fb7-6e764c417c8a" xsi:nil="true"/>
    <lcf76f155ced4ddcb4097134ff3c332f xmlns="1e4e44ee-7c76-49a0-a662-18eb5c47b9f4">
      <Terms xmlns="http://schemas.microsoft.com/office/infopath/2007/PartnerControls"/>
    </lcf76f155ced4ddcb4097134ff3c332f>
    <Preparingpaperpacks xmlns="1e4e44ee-7c76-49a0-a662-18eb5c47b9f4" xsi:nil="true"/>
  </documentManagement>
</p:properties>
</file>

<file path=customXml/itemProps1.xml><?xml version="1.0" encoding="utf-8"?>
<ds:datastoreItem xmlns:ds="http://schemas.openxmlformats.org/officeDocument/2006/customXml" ds:itemID="{9CEEA891-5F60-4AB9-853C-70488B2187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4e44ee-7c76-49a0-a662-18eb5c47b9f4"/>
    <ds:schemaRef ds:uri="06b1404e-2a8e-4479-9fb7-6e764c417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1CC62C-F489-410E-A0D2-E60A4AC948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8B35E6-6E69-46FB-8C16-7D712EBDC93C}">
  <ds:schemaRefs>
    <ds:schemaRef ds:uri="http://schemas.microsoft.com/office/2006/metadata/properties"/>
    <ds:schemaRef ds:uri="http://schemas.microsoft.com/office/infopath/2007/PartnerControls"/>
    <ds:schemaRef ds:uri="06b1404e-2a8e-4479-9fb7-6e764c417c8a"/>
    <ds:schemaRef ds:uri="1e4e44ee-7c76-49a0-a662-18eb5c47b9f4"/>
  </ds:schemaRefs>
</ds:datastoreItem>
</file>

<file path=docMetadata/LabelInfo.xml><?xml version="1.0" encoding="utf-8"?>
<clbl:labelList xmlns:clbl="http://schemas.microsoft.com/office/2020/mipLabelMetadata">
  <clbl:label id="{b52e9fda-0691-4585-bdfc-5ccae1ce1890}" enabled="0" method="" siteId="{b52e9fda-0691-4585-bdfc-5ccae1ce189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20317</TotalTime>
  <Words>80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Arial</vt:lpstr>
      <vt:lpstr>Calibri</vt:lpstr>
      <vt:lpstr>Calibri Light</vt:lpstr>
      <vt:lpstr>Blue</vt:lpstr>
      <vt:lpstr>Pink</vt:lpstr>
      <vt:lpstr>Orange</vt:lpstr>
      <vt:lpstr>Red</vt:lpstr>
      <vt:lpstr>Green</vt:lpstr>
      <vt:lpstr>Pale Blue</vt:lpstr>
      <vt:lpstr>Purple</vt:lpstr>
      <vt:lpstr>Yellow</vt:lpstr>
      <vt:lpstr>Awards</vt:lpstr>
      <vt:lpstr>University of Huddersfield:  Senior Leadership Structure</vt:lpstr>
    </vt:vector>
  </TitlesOfParts>
  <Company>University of Huddersfield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Claire White</cp:lastModifiedBy>
  <cp:revision>39</cp:revision>
  <cp:lastPrinted>2024-09-04T11:02:14Z</cp:lastPrinted>
  <dcterms:created xsi:type="dcterms:W3CDTF">2017-11-03T09:46:15Z</dcterms:created>
  <dcterms:modified xsi:type="dcterms:W3CDTF">2025-10-06T09:24:48Z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0x0101008C3D5B2B1ECDDB458EA3E03A04A18C97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